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4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290" r:id="rId26"/>
    <p:sldId id="294" r:id="rId27"/>
    <p:sldId id="295" r:id="rId28"/>
    <p:sldId id="31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B8D72B-E23D-451B-850E-9DA457E3C6B6}" v="187" dt="2024-10-26T03:56:04.818"/>
    <p1510:client id="{520D371A-596E-4BAD-B55F-E0312C278329}" v="4" dt="2024-10-24T05:11:50.0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4D5E7A-74B6-40BC-9766-E6E418EFAD6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C4CC49C-18CB-4BE6-82E5-E07F49F160F9}">
      <dgm:prSet/>
      <dgm:spPr/>
      <dgm:t>
        <a:bodyPr/>
        <a:lstStyle/>
        <a:p>
          <a:pPr>
            <a:defRPr cap="all"/>
          </a:pPr>
          <a:r>
            <a:rPr lang="en-US"/>
            <a:t>• Transition from manual to computerized processes to save time and costs</a:t>
          </a:r>
        </a:p>
      </dgm:t>
    </dgm:pt>
    <dgm:pt modelId="{E421BC2E-F087-40B7-B15D-1D45EE4444AD}" type="parTrans" cxnId="{D72FFE44-D2A1-49AD-86BE-F9FECC9EB2AD}">
      <dgm:prSet/>
      <dgm:spPr/>
      <dgm:t>
        <a:bodyPr/>
        <a:lstStyle/>
        <a:p>
          <a:endParaRPr lang="en-US"/>
        </a:p>
      </dgm:t>
    </dgm:pt>
    <dgm:pt modelId="{6D60E424-276A-4832-9161-45C15DA3DE8E}" type="sibTrans" cxnId="{D72FFE44-D2A1-49AD-86BE-F9FECC9EB2AD}">
      <dgm:prSet/>
      <dgm:spPr/>
      <dgm:t>
        <a:bodyPr/>
        <a:lstStyle/>
        <a:p>
          <a:endParaRPr lang="en-US"/>
        </a:p>
      </dgm:t>
    </dgm:pt>
    <dgm:pt modelId="{5EF29AFC-512B-4A83-88ED-8E22558BCB36}">
      <dgm:prSet/>
      <dgm:spPr/>
      <dgm:t>
        <a:bodyPr/>
        <a:lstStyle/>
        <a:p>
          <a:pPr>
            <a:defRPr cap="all"/>
          </a:pPr>
          <a:r>
            <a:rPr lang="en-US"/>
            <a:t>• Efficient management of student records</a:t>
          </a:r>
        </a:p>
      </dgm:t>
    </dgm:pt>
    <dgm:pt modelId="{38BFDFD4-57F5-4C52-8094-548DDD9F8643}" type="parTrans" cxnId="{D7120C83-9CCD-4A82-825B-22E9144E93DE}">
      <dgm:prSet/>
      <dgm:spPr/>
      <dgm:t>
        <a:bodyPr/>
        <a:lstStyle/>
        <a:p>
          <a:endParaRPr lang="en-US"/>
        </a:p>
      </dgm:t>
    </dgm:pt>
    <dgm:pt modelId="{24B604AD-9A7B-44EB-BBD2-D4472F34A54F}" type="sibTrans" cxnId="{D7120C83-9CCD-4A82-825B-22E9144E93DE}">
      <dgm:prSet/>
      <dgm:spPr/>
      <dgm:t>
        <a:bodyPr/>
        <a:lstStyle/>
        <a:p>
          <a:endParaRPr lang="en-US"/>
        </a:p>
      </dgm:t>
    </dgm:pt>
    <dgm:pt modelId="{202B2C63-F96E-42CC-BCF5-2218759B35AC}" type="pres">
      <dgm:prSet presAssocID="{9B4D5E7A-74B6-40BC-9766-E6E418EFAD6D}" presName="root" presStyleCnt="0">
        <dgm:presLayoutVars>
          <dgm:dir/>
          <dgm:resizeHandles val="exact"/>
        </dgm:presLayoutVars>
      </dgm:prSet>
      <dgm:spPr/>
    </dgm:pt>
    <dgm:pt modelId="{DAF6D588-0FD1-418F-9BAA-5B4B5767E7A5}" type="pres">
      <dgm:prSet presAssocID="{8C4CC49C-18CB-4BE6-82E5-E07F49F160F9}" presName="compNode" presStyleCnt="0"/>
      <dgm:spPr/>
    </dgm:pt>
    <dgm:pt modelId="{D8C1796E-584C-492E-A48B-23630804999E}" type="pres">
      <dgm:prSet presAssocID="{8C4CC49C-18CB-4BE6-82E5-E07F49F160F9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743F246C-BE02-4243-A87B-FF03E26E4244}" type="pres">
      <dgm:prSet presAssocID="{8C4CC49C-18CB-4BE6-82E5-E07F49F160F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BA7FAAE-6E2D-46B2-B214-BAC135EE34D7}" type="pres">
      <dgm:prSet presAssocID="{8C4CC49C-18CB-4BE6-82E5-E07F49F160F9}" presName="spaceRect" presStyleCnt="0"/>
      <dgm:spPr/>
    </dgm:pt>
    <dgm:pt modelId="{3839524E-E115-41FF-A974-67373712D74D}" type="pres">
      <dgm:prSet presAssocID="{8C4CC49C-18CB-4BE6-82E5-E07F49F160F9}" presName="textRect" presStyleLbl="revTx" presStyleIdx="0" presStyleCnt="2">
        <dgm:presLayoutVars>
          <dgm:chMax val="1"/>
          <dgm:chPref val="1"/>
        </dgm:presLayoutVars>
      </dgm:prSet>
      <dgm:spPr/>
    </dgm:pt>
    <dgm:pt modelId="{32F177A4-2B72-4C64-AD4E-7C241B89E21B}" type="pres">
      <dgm:prSet presAssocID="{6D60E424-276A-4832-9161-45C15DA3DE8E}" presName="sibTrans" presStyleCnt="0"/>
      <dgm:spPr/>
    </dgm:pt>
    <dgm:pt modelId="{7CC7ADF5-9AB6-4AFA-AEF3-A6AFB1BE9C64}" type="pres">
      <dgm:prSet presAssocID="{5EF29AFC-512B-4A83-88ED-8E22558BCB36}" presName="compNode" presStyleCnt="0"/>
      <dgm:spPr/>
    </dgm:pt>
    <dgm:pt modelId="{091F9D53-E156-4B15-8162-2228D73BEC7D}" type="pres">
      <dgm:prSet presAssocID="{5EF29AFC-512B-4A83-88ED-8E22558BCB36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19A6A936-ADA1-42DF-8CEE-D6DCCC08AAD6}" type="pres">
      <dgm:prSet presAssocID="{5EF29AFC-512B-4A83-88ED-8E22558BCB3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E1594FAC-6B82-4D4A-8DD8-99F50C300B76}" type="pres">
      <dgm:prSet presAssocID="{5EF29AFC-512B-4A83-88ED-8E22558BCB36}" presName="spaceRect" presStyleCnt="0"/>
      <dgm:spPr/>
    </dgm:pt>
    <dgm:pt modelId="{C397D573-5BB8-4098-B66E-70B97DCDCCD6}" type="pres">
      <dgm:prSet presAssocID="{5EF29AFC-512B-4A83-88ED-8E22558BCB3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FB99A14-AB79-44B0-B7A3-AA8CB0B0F9A7}" type="presOf" srcId="{9B4D5E7A-74B6-40BC-9766-E6E418EFAD6D}" destId="{202B2C63-F96E-42CC-BCF5-2218759B35AC}" srcOrd="0" destOrd="0" presId="urn:microsoft.com/office/officeart/2018/5/layout/IconLeafLabelList"/>
    <dgm:cxn modelId="{D72FFE44-D2A1-49AD-86BE-F9FECC9EB2AD}" srcId="{9B4D5E7A-74B6-40BC-9766-E6E418EFAD6D}" destId="{8C4CC49C-18CB-4BE6-82E5-E07F49F160F9}" srcOrd="0" destOrd="0" parTransId="{E421BC2E-F087-40B7-B15D-1D45EE4444AD}" sibTransId="{6D60E424-276A-4832-9161-45C15DA3DE8E}"/>
    <dgm:cxn modelId="{D7120C83-9CCD-4A82-825B-22E9144E93DE}" srcId="{9B4D5E7A-74B6-40BC-9766-E6E418EFAD6D}" destId="{5EF29AFC-512B-4A83-88ED-8E22558BCB36}" srcOrd="1" destOrd="0" parTransId="{38BFDFD4-57F5-4C52-8094-548DDD9F8643}" sibTransId="{24B604AD-9A7B-44EB-BBD2-D4472F34A54F}"/>
    <dgm:cxn modelId="{2ECB3A9F-AD8B-443D-BD99-7ADEFF8BFEB0}" type="presOf" srcId="{8C4CC49C-18CB-4BE6-82E5-E07F49F160F9}" destId="{3839524E-E115-41FF-A974-67373712D74D}" srcOrd="0" destOrd="0" presId="urn:microsoft.com/office/officeart/2018/5/layout/IconLeafLabelList"/>
    <dgm:cxn modelId="{5EF473D9-209B-4DD2-BE41-90A8579D0727}" type="presOf" srcId="{5EF29AFC-512B-4A83-88ED-8E22558BCB36}" destId="{C397D573-5BB8-4098-B66E-70B97DCDCCD6}" srcOrd="0" destOrd="0" presId="urn:microsoft.com/office/officeart/2018/5/layout/IconLeafLabelList"/>
    <dgm:cxn modelId="{F57B1DA3-C7C5-478A-A41F-7B422A2ED731}" type="presParOf" srcId="{202B2C63-F96E-42CC-BCF5-2218759B35AC}" destId="{DAF6D588-0FD1-418F-9BAA-5B4B5767E7A5}" srcOrd="0" destOrd="0" presId="urn:microsoft.com/office/officeart/2018/5/layout/IconLeafLabelList"/>
    <dgm:cxn modelId="{463AEA32-2ACA-4411-88E4-79CBBFAC5F94}" type="presParOf" srcId="{DAF6D588-0FD1-418F-9BAA-5B4B5767E7A5}" destId="{D8C1796E-584C-492E-A48B-23630804999E}" srcOrd="0" destOrd="0" presId="urn:microsoft.com/office/officeart/2018/5/layout/IconLeafLabelList"/>
    <dgm:cxn modelId="{E8A2E59A-B9C1-4144-AC92-FEB50B3F6421}" type="presParOf" srcId="{DAF6D588-0FD1-418F-9BAA-5B4B5767E7A5}" destId="{743F246C-BE02-4243-A87B-FF03E26E4244}" srcOrd="1" destOrd="0" presId="urn:microsoft.com/office/officeart/2018/5/layout/IconLeafLabelList"/>
    <dgm:cxn modelId="{9A141C28-D542-41D0-9222-FB0750CA9BCE}" type="presParOf" srcId="{DAF6D588-0FD1-418F-9BAA-5B4B5767E7A5}" destId="{FBA7FAAE-6E2D-46B2-B214-BAC135EE34D7}" srcOrd="2" destOrd="0" presId="urn:microsoft.com/office/officeart/2018/5/layout/IconLeafLabelList"/>
    <dgm:cxn modelId="{E56ED710-E4FE-41EF-AFD4-6F66961A982C}" type="presParOf" srcId="{DAF6D588-0FD1-418F-9BAA-5B4B5767E7A5}" destId="{3839524E-E115-41FF-A974-67373712D74D}" srcOrd="3" destOrd="0" presId="urn:microsoft.com/office/officeart/2018/5/layout/IconLeafLabelList"/>
    <dgm:cxn modelId="{7FBB5346-B74C-4321-AD1C-E3F39122BC70}" type="presParOf" srcId="{202B2C63-F96E-42CC-BCF5-2218759B35AC}" destId="{32F177A4-2B72-4C64-AD4E-7C241B89E21B}" srcOrd="1" destOrd="0" presId="urn:microsoft.com/office/officeart/2018/5/layout/IconLeafLabelList"/>
    <dgm:cxn modelId="{B124C00F-BBEB-47C8-B036-3E74F2DEE88C}" type="presParOf" srcId="{202B2C63-F96E-42CC-BCF5-2218759B35AC}" destId="{7CC7ADF5-9AB6-4AFA-AEF3-A6AFB1BE9C64}" srcOrd="2" destOrd="0" presId="urn:microsoft.com/office/officeart/2018/5/layout/IconLeafLabelList"/>
    <dgm:cxn modelId="{AF0E7E20-1B8E-43D7-BCDF-83C65E5BDCC7}" type="presParOf" srcId="{7CC7ADF5-9AB6-4AFA-AEF3-A6AFB1BE9C64}" destId="{091F9D53-E156-4B15-8162-2228D73BEC7D}" srcOrd="0" destOrd="0" presId="urn:microsoft.com/office/officeart/2018/5/layout/IconLeafLabelList"/>
    <dgm:cxn modelId="{81AF3D23-2EED-4167-B3C9-FB6B3E273C50}" type="presParOf" srcId="{7CC7ADF5-9AB6-4AFA-AEF3-A6AFB1BE9C64}" destId="{19A6A936-ADA1-42DF-8CEE-D6DCCC08AAD6}" srcOrd="1" destOrd="0" presId="urn:microsoft.com/office/officeart/2018/5/layout/IconLeafLabelList"/>
    <dgm:cxn modelId="{95DA7127-110F-4529-975E-B39A6C92BB8E}" type="presParOf" srcId="{7CC7ADF5-9AB6-4AFA-AEF3-A6AFB1BE9C64}" destId="{E1594FAC-6B82-4D4A-8DD8-99F50C300B76}" srcOrd="2" destOrd="0" presId="urn:microsoft.com/office/officeart/2018/5/layout/IconLeafLabelList"/>
    <dgm:cxn modelId="{628872CC-DD6D-4267-8A10-7C056BEDC845}" type="presParOf" srcId="{7CC7ADF5-9AB6-4AFA-AEF3-A6AFB1BE9C64}" destId="{C397D573-5BB8-4098-B66E-70B97DCDCCD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55DDB3-AB96-4273-AF67-CB4EC2BF84E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927CFF9-FC5B-4ECE-A140-F486C59DF9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The Student Management System streamlines the management of student records through automation</a:t>
          </a:r>
        </a:p>
      </dgm:t>
    </dgm:pt>
    <dgm:pt modelId="{1ED3BDE2-A92B-4427-8A6D-0B55F7A71C9F}" type="parTrans" cxnId="{1C3B91B9-D236-4B2F-A0E7-306F11A906CC}">
      <dgm:prSet/>
      <dgm:spPr/>
      <dgm:t>
        <a:bodyPr/>
        <a:lstStyle/>
        <a:p>
          <a:endParaRPr lang="en-US"/>
        </a:p>
      </dgm:t>
    </dgm:pt>
    <dgm:pt modelId="{D559D7E7-EFBB-4FB8-B44C-988F39B533E5}" type="sibTrans" cxnId="{1C3B91B9-D236-4B2F-A0E7-306F11A906C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F610938-8D4F-47E7-BC45-3914F30720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Enhances efficiency and accuracy while providing a user-friendly experience</a:t>
          </a:r>
        </a:p>
      </dgm:t>
    </dgm:pt>
    <dgm:pt modelId="{8A78FC09-A84D-40D2-8136-4DE9905EA5C5}" type="parTrans" cxnId="{0A8F6156-313B-4503-8ED6-7DC2D12FCE5D}">
      <dgm:prSet/>
      <dgm:spPr/>
      <dgm:t>
        <a:bodyPr/>
        <a:lstStyle/>
        <a:p>
          <a:endParaRPr lang="en-US"/>
        </a:p>
      </dgm:t>
    </dgm:pt>
    <dgm:pt modelId="{6710AABB-C2FC-4B6A-BC86-59725D69FA22}" type="sibTrans" cxnId="{0A8F6156-313B-4503-8ED6-7DC2D12FCE5D}">
      <dgm:prSet/>
      <dgm:spPr/>
      <dgm:t>
        <a:bodyPr/>
        <a:lstStyle/>
        <a:p>
          <a:endParaRPr lang="en-US"/>
        </a:p>
      </dgm:t>
    </dgm:pt>
    <dgm:pt modelId="{C6612B71-DD22-4571-8FA7-124AF59BEF8F}" type="pres">
      <dgm:prSet presAssocID="{A055DDB3-AB96-4273-AF67-CB4EC2BF84E3}" presName="root" presStyleCnt="0">
        <dgm:presLayoutVars>
          <dgm:dir/>
          <dgm:resizeHandles val="exact"/>
        </dgm:presLayoutVars>
      </dgm:prSet>
      <dgm:spPr/>
    </dgm:pt>
    <dgm:pt modelId="{72D7A646-D700-4FAD-B6A4-F85C09542716}" type="pres">
      <dgm:prSet presAssocID="{A055DDB3-AB96-4273-AF67-CB4EC2BF84E3}" presName="container" presStyleCnt="0">
        <dgm:presLayoutVars>
          <dgm:dir/>
          <dgm:resizeHandles val="exact"/>
        </dgm:presLayoutVars>
      </dgm:prSet>
      <dgm:spPr/>
    </dgm:pt>
    <dgm:pt modelId="{CA84E411-3B16-4DB4-85E7-217DF5812B58}" type="pres">
      <dgm:prSet presAssocID="{1927CFF9-FC5B-4ECE-A140-F486C59DF977}" presName="compNode" presStyleCnt="0"/>
      <dgm:spPr/>
    </dgm:pt>
    <dgm:pt modelId="{07037FA8-BD44-4BCC-8691-2D40C18C996E}" type="pres">
      <dgm:prSet presAssocID="{1927CFF9-FC5B-4ECE-A140-F486C59DF977}" presName="iconBgRect" presStyleLbl="bgShp" presStyleIdx="0" presStyleCnt="2"/>
      <dgm:spPr/>
    </dgm:pt>
    <dgm:pt modelId="{5960057A-3DD7-412E-A3DE-C2429C5B60D1}" type="pres">
      <dgm:prSet presAssocID="{1927CFF9-FC5B-4ECE-A140-F486C59DF97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DB75A00E-3497-4EE9-B770-BE843F443BA6}" type="pres">
      <dgm:prSet presAssocID="{1927CFF9-FC5B-4ECE-A140-F486C59DF977}" presName="spaceRect" presStyleCnt="0"/>
      <dgm:spPr/>
    </dgm:pt>
    <dgm:pt modelId="{2BA7F8F1-5839-4424-B44E-C13BCBBDBF57}" type="pres">
      <dgm:prSet presAssocID="{1927CFF9-FC5B-4ECE-A140-F486C59DF977}" presName="textRect" presStyleLbl="revTx" presStyleIdx="0" presStyleCnt="2">
        <dgm:presLayoutVars>
          <dgm:chMax val="1"/>
          <dgm:chPref val="1"/>
        </dgm:presLayoutVars>
      </dgm:prSet>
      <dgm:spPr/>
    </dgm:pt>
    <dgm:pt modelId="{E6EFD4A7-44C0-4DC6-BDA2-B9B08DC9CFBB}" type="pres">
      <dgm:prSet presAssocID="{D559D7E7-EFBB-4FB8-B44C-988F39B533E5}" presName="sibTrans" presStyleLbl="sibTrans2D1" presStyleIdx="0" presStyleCnt="0"/>
      <dgm:spPr/>
    </dgm:pt>
    <dgm:pt modelId="{AA893548-5A6F-4F8F-906F-1D63C7E942DF}" type="pres">
      <dgm:prSet presAssocID="{3F610938-8D4F-47E7-BC45-3914F30720C5}" presName="compNode" presStyleCnt="0"/>
      <dgm:spPr/>
    </dgm:pt>
    <dgm:pt modelId="{41D9D99C-E7C3-40FF-AC09-F00AE4686D43}" type="pres">
      <dgm:prSet presAssocID="{3F610938-8D4F-47E7-BC45-3914F30720C5}" presName="iconBgRect" presStyleLbl="bgShp" presStyleIdx="1" presStyleCnt="2"/>
      <dgm:spPr/>
    </dgm:pt>
    <dgm:pt modelId="{C2519482-A88B-408C-82B4-FF4256FE546C}" type="pres">
      <dgm:prSet presAssocID="{3F610938-8D4F-47E7-BC45-3914F30720C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03F9CAD-9014-4F07-A38B-51382230F7C2}" type="pres">
      <dgm:prSet presAssocID="{3F610938-8D4F-47E7-BC45-3914F30720C5}" presName="spaceRect" presStyleCnt="0"/>
      <dgm:spPr/>
    </dgm:pt>
    <dgm:pt modelId="{A20A1C52-499F-4445-922A-E07B35ADF423}" type="pres">
      <dgm:prSet presAssocID="{3F610938-8D4F-47E7-BC45-3914F30720C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A8F6156-313B-4503-8ED6-7DC2D12FCE5D}" srcId="{A055DDB3-AB96-4273-AF67-CB4EC2BF84E3}" destId="{3F610938-8D4F-47E7-BC45-3914F30720C5}" srcOrd="1" destOrd="0" parTransId="{8A78FC09-A84D-40D2-8136-4DE9905EA5C5}" sibTransId="{6710AABB-C2FC-4B6A-BC86-59725D69FA22}"/>
    <dgm:cxn modelId="{DE9B5F9D-C20D-43A8-A6BB-5D70BB876AD2}" type="presOf" srcId="{D559D7E7-EFBB-4FB8-B44C-988F39B533E5}" destId="{E6EFD4A7-44C0-4DC6-BDA2-B9B08DC9CFBB}" srcOrd="0" destOrd="0" presId="urn:microsoft.com/office/officeart/2018/2/layout/IconCircleList"/>
    <dgm:cxn modelId="{4048DEA0-B967-4223-ACDE-1FC5EDFDED15}" type="presOf" srcId="{1927CFF9-FC5B-4ECE-A140-F486C59DF977}" destId="{2BA7F8F1-5839-4424-B44E-C13BCBBDBF57}" srcOrd="0" destOrd="0" presId="urn:microsoft.com/office/officeart/2018/2/layout/IconCircleList"/>
    <dgm:cxn modelId="{1C3B91B9-D236-4B2F-A0E7-306F11A906CC}" srcId="{A055DDB3-AB96-4273-AF67-CB4EC2BF84E3}" destId="{1927CFF9-FC5B-4ECE-A140-F486C59DF977}" srcOrd="0" destOrd="0" parTransId="{1ED3BDE2-A92B-4427-8A6D-0B55F7A71C9F}" sibTransId="{D559D7E7-EFBB-4FB8-B44C-988F39B533E5}"/>
    <dgm:cxn modelId="{31CE08C4-B403-4237-82E9-263B38B6C6B8}" type="presOf" srcId="{3F610938-8D4F-47E7-BC45-3914F30720C5}" destId="{A20A1C52-499F-4445-922A-E07B35ADF423}" srcOrd="0" destOrd="0" presId="urn:microsoft.com/office/officeart/2018/2/layout/IconCircleList"/>
    <dgm:cxn modelId="{33FF36D3-7655-40E2-94D6-7CE404AACDCC}" type="presOf" srcId="{A055DDB3-AB96-4273-AF67-CB4EC2BF84E3}" destId="{C6612B71-DD22-4571-8FA7-124AF59BEF8F}" srcOrd="0" destOrd="0" presId="urn:microsoft.com/office/officeart/2018/2/layout/IconCircleList"/>
    <dgm:cxn modelId="{DC9E2BBA-967C-4321-AB0A-1F4390CEF69F}" type="presParOf" srcId="{C6612B71-DD22-4571-8FA7-124AF59BEF8F}" destId="{72D7A646-D700-4FAD-B6A4-F85C09542716}" srcOrd="0" destOrd="0" presId="urn:microsoft.com/office/officeart/2018/2/layout/IconCircleList"/>
    <dgm:cxn modelId="{D664CC1D-CC6C-455A-AD58-6AEB89D7D66A}" type="presParOf" srcId="{72D7A646-D700-4FAD-B6A4-F85C09542716}" destId="{CA84E411-3B16-4DB4-85E7-217DF5812B58}" srcOrd="0" destOrd="0" presId="urn:microsoft.com/office/officeart/2018/2/layout/IconCircleList"/>
    <dgm:cxn modelId="{95E1C3BB-5331-429D-8172-93F200D7F9F1}" type="presParOf" srcId="{CA84E411-3B16-4DB4-85E7-217DF5812B58}" destId="{07037FA8-BD44-4BCC-8691-2D40C18C996E}" srcOrd="0" destOrd="0" presId="urn:microsoft.com/office/officeart/2018/2/layout/IconCircleList"/>
    <dgm:cxn modelId="{97D9BF23-A7CC-48A2-9D7D-4A48B34D1AF9}" type="presParOf" srcId="{CA84E411-3B16-4DB4-85E7-217DF5812B58}" destId="{5960057A-3DD7-412E-A3DE-C2429C5B60D1}" srcOrd="1" destOrd="0" presId="urn:microsoft.com/office/officeart/2018/2/layout/IconCircleList"/>
    <dgm:cxn modelId="{C02E2949-5A88-47C9-BFC4-3486032B47A8}" type="presParOf" srcId="{CA84E411-3B16-4DB4-85E7-217DF5812B58}" destId="{DB75A00E-3497-4EE9-B770-BE843F443BA6}" srcOrd="2" destOrd="0" presId="urn:microsoft.com/office/officeart/2018/2/layout/IconCircleList"/>
    <dgm:cxn modelId="{2A0A0681-9552-41C0-B66B-3AD9DD0E6CB4}" type="presParOf" srcId="{CA84E411-3B16-4DB4-85E7-217DF5812B58}" destId="{2BA7F8F1-5839-4424-B44E-C13BCBBDBF57}" srcOrd="3" destOrd="0" presId="urn:microsoft.com/office/officeart/2018/2/layout/IconCircleList"/>
    <dgm:cxn modelId="{D06EC1D2-B11F-498C-8DDE-6BE85E5536D9}" type="presParOf" srcId="{72D7A646-D700-4FAD-B6A4-F85C09542716}" destId="{E6EFD4A7-44C0-4DC6-BDA2-B9B08DC9CFBB}" srcOrd="1" destOrd="0" presId="urn:microsoft.com/office/officeart/2018/2/layout/IconCircleList"/>
    <dgm:cxn modelId="{0DB4C91F-BCA0-407F-8B7C-1544D88ADB48}" type="presParOf" srcId="{72D7A646-D700-4FAD-B6A4-F85C09542716}" destId="{AA893548-5A6F-4F8F-906F-1D63C7E942DF}" srcOrd="2" destOrd="0" presId="urn:microsoft.com/office/officeart/2018/2/layout/IconCircleList"/>
    <dgm:cxn modelId="{26CD2C55-57C9-4E3C-8E95-BFE983C14F18}" type="presParOf" srcId="{AA893548-5A6F-4F8F-906F-1D63C7E942DF}" destId="{41D9D99C-E7C3-40FF-AC09-F00AE4686D43}" srcOrd="0" destOrd="0" presId="urn:microsoft.com/office/officeart/2018/2/layout/IconCircleList"/>
    <dgm:cxn modelId="{D9F4B4DF-50A9-4CA9-9253-52408922E9E9}" type="presParOf" srcId="{AA893548-5A6F-4F8F-906F-1D63C7E942DF}" destId="{C2519482-A88B-408C-82B4-FF4256FE546C}" srcOrd="1" destOrd="0" presId="urn:microsoft.com/office/officeart/2018/2/layout/IconCircleList"/>
    <dgm:cxn modelId="{50998710-8D49-4B8D-B19F-FE0342C41F4E}" type="presParOf" srcId="{AA893548-5A6F-4F8F-906F-1D63C7E942DF}" destId="{403F9CAD-9014-4F07-A38B-51382230F7C2}" srcOrd="2" destOrd="0" presId="urn:microsoft.com/office/officeart/2018/2/layout/IconCircleList"/>
    <dgm:cxn modelId="{468FBF05-0423-4020-BCE0-D1C0BB12BA09}" type="presParOf" srcId="{AA893548-5A6F-4F8F-906F-1D63C7E942DF}" destId="{A20A1C52-499F-4445-922A-E07B35ADF42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1796E-584C-492E-A48B-23630804999E}">
      <dsp:nvSpPr>
        <dsp:cNvPr id="0" name=""/>
        <dsp:cNvSpPr/>
      </dsp:nvSpPr>
      <dsp:spPr>
        <a:xfrm>
          <a:off x="580335" y="1228525"/>
          <a:ext cx="1647000" cy="1647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F246C-BE02-4243-A87B-FF03E26E4244}">
      <dsp:nvSpPr>
        <dsp:cNvPr id="0" name=""/>
        <dsp:cNvSpPr/>
      </dsp:nvSpPr>
      <dsp:spPr>
        <a:xfrm>
          <a:off x="931335" y="1579525"/>
          <a:ext cx="945000" cy="945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9524E-E115-41FF-A974-67373712D74D}">
      <dsp:nvSpPr>
        <dsp:cNvPr id="0" name=""/>
        <dsp:cNvSpPr/>
      </dsp:nvSpPr>
      <dsp:spPr>
        <a:xfrm>
          <a:off x="53835" y="3388525"/>
          <a:ext cx="27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• Transition from manual to computerized processes to save time and costs</a:t>
          </a:r>
        </a:p>
      </dsp:txBody>
      <dsp:txXfrm>
        <a:off x="53835" y="3388525"/>
        <a:ext cx="2700000" cy="720000"/>
      </dsp:txXfrm>
    </dsp:sp>
    <dsp:sp modelId="{091F9D53-E156-4B15-8162-2228D73BEC7D}">
      <dsp:nvSpPr>
        <dsp:cNvPr id="0" name=""/>
        <dsp:cNvSpPr/>
      </dsp:nvSpPr>
      <dsp:spPr>
        <a:xfrm>
          <a:off x="3752835" y="1228525"/>
          <a:ext cx="1647000" cy="1647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6A936-ADA1-42DF-8CEE-D6DCCC08AAD6}">
      <dsp:nvSpPr>
        <dsp:cNvPr id="0" name=""/>
        <dsp:cNvSpPr/>
      </dsp:nvSpPr>
      <dsp:spPr>
        <a:xfrm>
          <a:off x="4103835" y="1579525"/>
          <a:ext cx="945000" cy="945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97D573-5BB8-4098-B66E-70B97DCDCCD6}">
      <dsp:nvSpPr>
        <dsp:cNvPr id="0" name=""/>
        <dsp:cNvSpPr/>
      </dsp:nvSpPr>
      <dsp:spPr>
        <a:xfrm>
          <a:off x="3226335" y="3388525"/>
          <a:ext cx="27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• Efficient management of student records</a:t>
          </a:r>
        </a:p>
      </dsp:txBody>
      <dsp:txXfrm>
        <a:off x="3226335" y="3388525"/>
        <a:ext cx="27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037FA8-BD44-4BCC-8691-2D40C18C996E}">
      <dsp:nvSpPr>
        <dsp:cNvPr id="0" name=""/>
        <dsp:cNvSpPr/>
      </dsp:nvSpPr>
      <dsp:spPr>
        <a:xfrm>
          <a:off x="210605" y="1327604"/>
          <a:ext cx="1154790" cy="115479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60057A-3DD7-412E-A3DE-C2429C5B60D1}">
      <dsp:nvSpPr>
        <dsp:cNvPr id="0" name=""/>
        <dsp:cNvSpPr/>
      </dsp:nvSpPr>
      <dsp:spPr>
        <a:xfrm>
          <a:off x="453111" y="1570110"/>
          <a:ext cx="669778" cy="6697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7F8F1-5839-4424-B44E-C13BCBBDBF57}">
      <dsp:nvSpPr>
        <dsp:cNvPr id="0" name=""/>
        <dsp:cNvSpPr/>
      </dsp:nvSpPr>
      <dsp:spPr>
        <a:xfrm>
          <a:off x="1612850" y="1327604"/>
          <a:ext cx="2722005" cy="1154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The Student Management System streamlines the management of student records through automation</a:t>
          </a:r>
        </a:p>
      </dsp:txBody>
      <dsp:txXfrm>
        <a:off x="1612850" y="1327604"/>
        <a:ext cx="2722005" cy="1154790"/>
      </dsp:txXfrm>
    </dsp:sp>
    <dsp:sp modelId="{41D9D99C-E7C3-40FF-AC09-F00AE4686D43}">
      <dsp:nvSpPr>
        <dsp:cNvPr id="0" name=""/>
        <dsp:cNvSpPr/>
      </dsp:nvSpPr>
      <dsp:spPr>
        <a:xfrm>
          <a:off x="4809144" y="1327604"/>
          <a:ext cx="1154790" cy="115479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19482-A88B-408C-82B4-FF4256FE546C}">
      <dsp:nvSpPr>
        <dsp:cNvPr id="0" name=""/>
        <dsp:cNvSpPr/>
      </dsp:nvSpPr>
      <dsp:spPr>
        <a:xfrm>
          <a:off x="5051650" y="1570110"/>
          <a:ext cx="669778" cy="6697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A1C52-499F-4445-922A-E07B35ADF423}">
      <dsp:nvSpPr>
        <dsp:cNvPr id="0" name=""/>
        <dsp:cNvSpPr/>
      </dsp:nvSpPr>
      <dsp:spPr>
        <a:xfrm>
          <a:off x="6211389" y="1327604"/>
          <a:ext cx="2722005" cy="1154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Enhances efficiency and accuracy while providing a user-friendly experience</a:t>
          </a:r>
        </a:p>
      </dsp:txBody>
      <dsp:txXfrm>
        <a:off x="6211389" y="1327604"/>
        <a:ext cx="2722005" cy="1154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10/26/2024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86640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13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08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1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21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637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40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52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53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10/26/2024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41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67738BA-6281-40B8-B775-410D49E7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3400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62000" y="758953"/>
            <a:ext cx="4089779" cy="20283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Student Management System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B4D16E80-491B-4E34-C108-6C2911ECE88C}"/>
              </a:ext>
            </a:extLst>
          </p:cNvPr>
          <p:cNvSpPr txBox="1">
            <a:spLocks/>
          </p:cNvSpPr>
          <p:nvPr/>
        </p:nvSpPr>
        <p:spPr>
          <a:xfrm>
            <a:off x="762000" y="2893326"/>
            <a:ext cx="4089779" cy="3202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6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Presented by</a:t>
            </a:r>
            <a:endParaRPr lang="en-US"/>
          </a:p>
          <a:p>
            <a:pPr algn="l"/>
            <a:r>
              <a:rPr lang="en-US" dirty="0"/>
              <a:t>Kiran </a:t>
            </a:r>
            <a:r>
              <a:rPr lang="en-US"/>
              <a:t>Harischandra</a:t>
            </a:r>
            <a:r>
              <a:rPr lang="en-US" dirty="0"/>
              <a:t> More &amp;</a:t>
            </a:r>
            <a:endParaRPr lang="en-US"/>
          </a:p>
          <a:p>
            <a:pPr algn="l"/>
            <a:r>
              <a:rPr lang="en-US" dirty="0"/>
              <a:t>Devang Vijay </a:t>
            </a:r>
            <a:r>
              <a:rPr lang="en-US"/>
              <a:t>Bhuvad</a:t>
            </a:r>
          </a:p>
        </p:txBody>
      </p:sp>
      <p:pic>
        <p:nvPicPr>
          <p:cNvPr id="3" name="Picture 2" descr="Student Studying Brainstorming Analying Campu.. | Free stock photo - 1487">
            <a:extLst>
              <a:ext uri="{FF2B5EF4-FFF2-40B4-BE49-F238E27FC236}">
                <a16:creationId xmlns:a16="http://schemas.microsoft.com/office/drawing/2014/main" id="{250D32F2-5DD9-47D0-A721-FC929D8F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6" r="23809"/>
          <a:stretch/>
        </p:blipFill>
        <p:spPr>
          <a:xfrm>
            <a:off x="5334003" y="770860"/>
            <a:ext cx="6091888" cy="53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68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6208" y="85140"/>
            <a:ext cx="5068121" cy="3506879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Technical Description</a:t>
            </a:r>
          </a:p>
        </p:txBody>
      </p:sp>
      <p:pic>
        <p:nvPicPr>
          <p:cNvPr id="5" name="Picture 4" descr="Personal computer motherboard · Free Stock Photo">
            <a:extLst>
              <a:ext uri="{FF2B5EF4-FFF2-40B4-BE49-F238E27FC236}">
                <a16:creationId xmlns:a16="http://schemas.microsoft.com/office/drawing/2014/main" id="{58136F4B-FA96-A8C8-0244-7D272B20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31" r="23731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FD169D38-0243-F908-1B28-ADF306D0FF8C}"/>
              </a:ext>
            </a:extLst>
          </p:cNvPr>
          <p:cNvSpPr txBox="1">
            <a:spLocks/>
          </p:cNvSpPr>
          <p:nvPr/>
        </p:nvSpPr>
        <p:spPr>
          <a:xfrm>
            <a:off x="5575138" y="2970213"/>
            <a:ext cx="6533345" cy="31257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6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5000"/>
              </a:lnSpc>
            </a:pPr>
            <a:r>
              <a:rPr lang="en-US" dirty="0"/>
              <a:t>• Programming Language: Python</a:t>
            </a:r>
          </a:p>
          <a:p>
            <a:pPr algn="l">
              <a:lnSpc>
                <a:spcPct val="85000"/>
              </a:lnSpc>
            </a:pPr>
            <a:r>
              <a:rPr lang="en-US"/>
              <a:t> • High-level, general-purpose language</a:t>
            </a:r>
          </a:p>
          <a:p>
            <a:pPr algn="l">
              <a:lnSpc>
                <a:spcPct val="85000"/>
              </a:lnSpc>
            </a:pPr>
            <a:r>
              <a:rPr lang="en-US" dirty="0"/>
              <a:t> known for readability and efficiency.</a:t>
            </a:r>
            <a:endParaRPr lang="en-US"/>
          </a:p>
          <a:p>
            <a:pPr algn="l">
              <a:lnSpc>
                <a:spcPct val="85000"/>
              </a:lnSpc>
            </a:pPr>
            <a:endParaRPr lang="en-US" dirty="0"/>
          </a:p>
          <a:p>
            <a:pPr algn="l">
              <a:lnSpc>
                <a:spcPct val="85000"/>
              </a:lnSpc>
            </a:pPr>
            <a:r>
              <a:rPr lang="en-US" dirty="0"/>
              <a:t>• GUI Toolkit: </a:t>
            </a:r>
            <a:r>
              <a:rPr lang="en-US" dirty="0" err="1"/>
              <a:t>Tkinter</a:t>
            </a:r>
            <a:endParaRPr lang="en-US" dirty="0"/>
          </a:p>
          <a:p>
            <a:pPr algn="l">
              <a:lnSpc>
                <a:spcPct val="85000"/>
              </a:lnSpc>
            </a:pPr>
            <a:r>
              <a:rPr lang="en-US"/>
              <a:t> • Standard interface for creating graphical</a:t>
            </a:r>
          </a:p>
          <a:p>
            <a:pPr algn="l">
              <a:lnSpc>
                <a:spcPct val="85000"/>
              </a:lnSpc>
            </a:pPr>
            <a:r>
              <a:rPr lang="en-US" dirty="0"/>
              <a:t> user interfaces in Python.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429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41DA7-0F77-B4C3-A054-BD958F30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7980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Diagram:-</a:t>
            </a:r>
          </a:p>
        </p:txBody>
      </p:sp>
    </p:spTree>
    <p:extLst>
      <p:ext uri="{BB962C8B-B14F-4D97-AF65-F5344CB8AC3E}">
        <p14:creationId xmlns:p14="http://schemas.microsoft.com/office/powerpoint/2010/main" val="332930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509D0-EA7A-E963-4DBB-08DCA25A3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3" y="1517904"/>
            <a:ext cx="4680595" cy="27969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/>
              <a:t>ER Diagram:-</a:t>
            </a:r>
            <a:r>
              <a:rPr lang="en-US" sz="6000"/>
              <a:t> </a:t>
            </a:r>
          </a:p>
        </p:txBody>
      </p:sp>
      <p:pic>
        <p:nvPicPr>
          <p:cNvPr id="4" name="Picture 3" descr="A diagram of a student&#10;&#10;Description automatically generated">
            <a:extLst>
              <a:ext uri="{FF2B5EF4-FFF2-40B4-BE49-F238E27FC236}">
                <a16:creationId xmlns:a16="http://schemas.microsoft.com/office/drawing/2014/main" id="{CA5CD312-611E-484C-7CCD-EA294A6821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31" t="-493" r="-48" b="-11221"/>
          <a:stretch/>
        </p:blipFill>
        <p:spPr>
          <a:xfrm>
            <a:off x="6559108" y="-79744"/>
            <a:ext cx="4968276" cy="7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51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8F370-00D2-AF7B-142A-5968CA8AF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3" y="1461686"/>
            <a:ext cx="4680595" cy="28531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/>
              <a:t>Use Diagram:-</a:t>
            </a:r>
            <a:endParaRPr lang="en-US" sz="6000"/>
          </a:p>
        </p:txBody>
      </p:sp>
      <p:pic>
        <p:nvPicPr>
          <p:cNvPr id="4" name="Content Placeholder 3" descr="A diagram of a person&#10;&#10;Description automatically generated">
            <a:extLst>
              <a:ext uri="{FF2B5EF4-FFF2-40B4-BE49-F238E27FC236}">
                <a16:creationId xmlns:a16="http://schemas.microsoft.com/office/drawing/2014/main" id="{F32D2CD2-4B46-F50E-2CBB-BC4EFFA4D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303" y="-291"/>
            <a:ext cx="5618528" cy="68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98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34255-74A3-8ECB-B8A0-2ECEB375D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Flow Chart:-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E4EA18-31BE-445E-3E55-DE68B33D5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7857" y="3545"/>
            <a:ext cx="4765160" cy="6848643"/>
          </a:xfrm>
        </p:spPr>
      </p:pic>
    </p:spTree>
    <p:extLst>
      <p:ext uri="{BB962C8B-B14F-4D97-AF65-F5344CB8AC3E}">
        <p14:creationId xmlns:p14="http://schemas.microsoft.com/office/powerpoint/2010/main" val="401316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B3BD1-B356-F6B9-2415-B539BD8B0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764" y="2031811"/>
            <a:ext cx="9144000" cy="27980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/>
              <a:t>Snapshots:-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1696681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7F249-AAE2-7E79-D643-63C64B28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4714895"/>
            <a:ext cx="10668000" cy="10426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/>
              <a:t>Add New Details:</a:t>
            </a:r>
            <a:endParaRPr lang="en-US" sz="600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04D9ED-2FE4-4BB5-34E9-638F11CB2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846" y="752895"/>
            <a:ext cx="4960307" cy="345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97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7F249-AAE2-7E79-D643-63C64B28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4714895"/>
            <a:ext cx="10668000" cy="10426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ea typeface="+mj-lt"/>
                <a:cs typeface="+mj-lt"/>
              </a:rPr>
              <a:t>After Submitting Details :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ACF23225-219C-CC9F-D2C3-353C11543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751" y="1018067"/>
            <a:ext cx="44958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35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7F249-AAE2-7E79-D643-63C64B28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4714895"/>
            <a:ext cx="10668000" cy="104266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b="1" dirty="0">
                <a:ea typeface="+mj-lt"/>
                <a:cs typeface="+mj-lt"/>
              </a:rPr>
              <a:t>View Details: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4A071CC-347D-02D6-B425-21DEDC4B5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616" y="169567"/>
            <a:ext cx="6566048" cy="43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94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04D9ED-2FE4-4BB5-34E9-638F11CB2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846" y="752895"/>
            <a:ext cx="4960307" cy="345981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1F6FF2-440E-0B92-06D8-7E978CCE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78DA2F-FDA1-1442-8A41-F14AC53B2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8" y="385763"/>
            <a:ext cx="884872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45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18E670AF-873F-44DB-9862-796E652EE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430001" cy="6175613"/>
          </a:xfrm>
          <a:custGeom>
            <a:avLst/>
            <a:gdLst>
              <a:gd name="connsiteX0" fmla="*/ 0 w 11430001"/>
              <a:gd name="connsiteY0" fmla="*/ 0 h 6175613"/>
              <a:gd name="connsiteX1" fmla="*/ 5638031 w 11430001"/>
              <a:gd name="connsiteY1" fmla="*/ 0 h 6175613"/>
              <a:gd name="connsiteX2" fmla="*/ 5638031 w 11430001"/>
              <a:gd name="connsiteY2" fmla="*/ 758954 h 6175613"/>
              <a:gd name="connsiteX3" fmla="*/ 11430001 w 11430001"/>
              <a:gd name="connsiteY3" fmla="*/ 758954 h 6175613"/>
              <a:gd name="connsiteX4" fmla="*/ 11430001 w 11430001"/>
              <a:gd name="connsiteY4" fmla="*/ 6175613 h 6175613"/>
              <a:gd name="connsiteX5" fmla="*/ 5638031 w 11430001"/>
              <a:gd name="connsiteY5" fmla="*/ 6175613 h 6175613"/>
              <a:gd name="connsiteX6" fmla="*/ 5240741 w 11430001"/>
              <a:gd name="connsiteY6" fmla="*/ 6175613 h 6175613"/>
              <a:gd name="connsiteX7" fmla="*/ 0 w 11430001"/>
              <a:gd name="connsiteY7" fmla="*/ 6175613 h 617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1" h="6175613">
                <a:moveTo>
                  <a:pt x="0" y="0"/>
                </a:moveTo>
                <a:lnTo>
                  <a:pt x="5638031" y="0"/>
                </a:lnTo>
                <a:lnTo>
                  <a:pt x="5638031" y="758954"/>
                </a:lnTo>
                <a:lnTo>
                  <a:pt x="11430001" y="758954"/>
                </a:lnTo>
                <a:lnTo>
                  <a:pt x="11430001" y="6175613"/>
                </a:lnTo>
                <a:lnTo>
                  <a:pt x="5638031" y="6175613"/>
                </a:lnTo>
                <a:lnTo>
                  <a:pt x="5240741" y="6175613"/>
                </a:lnTo>
                <a:lnTo>
                  <a:pt x="0" y="617561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62000" y="758953"/>
            <a:ext cx="4089779" cy="2028388"/>
          </a:xfrm>
        </p:spPr>
        <p:txBody>
          <a:bodyPr anchor="ctr">
            <a:normAutofit/>
          </a:bodyPr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62000" y="2893326"/>
            <a:ext cx="4089779" cy="32026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• Overview:- </a:t>
            </a:r>
          </a:p>
          <a:p>
            <a:pPr marL="0" indent="0">
              <a:buNone/>
            </a:pPr>
            <a:r>
              <a:rPr lang="en-US" dirty="0"/>
              <a:t>      The Student Management System automates the registration and management of student records</a:t>
            </a:r>
          </a:p>
        </p:txBody>
      </p:sp>
      <p:pic>
        <p:nvPicPr>
          <p:cNvPr id="8" name="Graphic 7" descr="Classroom">
            <a:extLst>
              <a:ext uri="{FF2B5EF4-FFF2-40B4-BE49-F238E27FC236}">
                <a16:creationId xmlns:a16="http://schemas.microsoft.com/office/drawing/2014/main" id="{14B67177-B5F5-13D1-B301-F76E973D2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8208" y="1522145"/>
            <a:ext cx="4572661" cy="457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33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7F249-AAE2-7E79-D643-63C64B28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4714895"/>
            <a:ext cx="10668000" cy="10426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ea typeface="+mj-lt"/>
                <a:cs typeface="+mj-lt"/>
              </a:rPr>
              <a:t>Update Details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139290-8686-105E-7989-23E38FFB20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82" b="49651"/>
          <a:stretch/>
        </p:blipFill>
        <p:spPr>
          <a:xfrm>
            <a:off x="3935621" y="505047"/>
            <a:ext cx="4896700" cy="345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45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A446F38-FE08-8AA8-C9DD-9209ED7334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737" r="-182"/>
          <a:stretch/>
        </p:blipFill>
        <p:spPr>
          <a:xfrm>
            <a:off x="3457156" y="900346"/>
            <a:ext cx="4896700" cy="332609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20DDA04-FE90-4642-046F-DF437112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53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7F249-AAE2-7E79-D643-63C64B28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4714895"/>
            <a:ext cx="10668000" cy="10426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ea typeface="+mj-lt"/>
                <a:cs typeface="+mj-lt"/>
              </a:rPr>
              <a:t>After Update Details: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D52D7DEF-D568-A99C-72F8-2C64BC1D3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688" y="904321"/>
            <a:ext cx="44196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75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7F249-AAE2-7E79-D643-63C64B28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4714895"/>
            <a:ext cx="10668000" cy="10426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ea typeface="+mj-lt"/>
                <a:cs typeface="+mj-lt"/>
              </a:rPr>
              <a:t>Delete Details: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AB5E2B-3D6A-78A8-46CA-10FF27716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935" y="159156"/>
            <a:ext cx="6292039" cy="43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17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7F249-AAE2-7E79-D643-63C64B28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4714895"/>
            <a:ext cx="10668000" cy="10426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ea typeface="+mj-lt"/>
                <a:cs typeface="+mj-lt"/>
              </a:rPr>
              <a:t>After Delete Details</a:t>
            </a:r>
            <a:r>
              <a:rPr lang="en-US" sz="6000" b="1" dirty="0"/>
              <a:t>:</a:t>
            </a:r>
            <a:endParaRPr lang="en-US" sz="6000" dirty="0">
              <a:cs typeface="Aharoni"/>
            </a:endParaRPr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3B9CE05A-2C2D-4E5C-E454-69795930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213" y="1253867"/>
            <a:ext cx="42195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2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63464" y="755650"/>
            <a:ext cx="5266535" cy="1345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Features of the System</a:t>
            </a:r>
          </a:p>
        </p:txBody>
      </p:sp>
      <p:pic>
        <p:nvPicPr>
          <p:cNvPr id="5" name="Picture 4" descr="A closeup of a key and a keyhole">
            <a:extLst>
              <a:ext uri="{FF2B5EF4-FFF2-40B4-BE49-F238E27FC236}">
                <a16:creationId xmlns:a16="http://schemas.microsoft.com/office/drawing/2014/main" id="{921375D1-B6BC-7250-CA72-9D331EC0E0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594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DADD5AE4-BEED-63F2-1BE0-9EDC05631076}"/>
              </a:ext>
            </a:extLst>
          </p:cNvPr>
          <p:cNvSpPr txBox="1">
            <a:spLocks/>
          </p:cNvSpPr>
          <p:nvPr/>
        </p:nvSpPr>
        <p:spPr>
          <a:xfrm>
            <a:off x="6163464" y="2207969"/>
            <a:ext cx="5266535" cy="388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6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• </a:t>
            </a:r>
            <a:r>
              <a:rPr lang="en-US" b="1" dirty="0"/>
              <a:t>User Functions</a:t>
            </a:r>
            <a:r>
              <a:rPr lang="en-US" dirty="0"/>
              <a:t>:</a:t>
            </a:r>
          </a:p>
          <a:p>
            <a:pPr marL="800100" lvl="1" indent="-342900" algn="l">
              <a:buFont typeface="Arial" panose="020B0504020202020204" pitchFamily="34" charset="0"/>
              <a:buChar char="•"/>
            </a:pPr>
            <a:r>
              <a:rPr lang="en-US" dirty="0"/>
              <a:t>Add, view, update, delete student records.</a:t>
            </a:r>
          </a:p>
          <a:p>
            <a:pPr algn="l"/>
            <a:r>
              <a:rPr lang="en-US" dirty="0"/>
              <a:t>• </a:t>
            </a:r>
            <a:r>
              <a:rPr lang="en-US" b="1" dirty="0"/>
              <a:t>Data Handling</a:t>
            </a:r>
            <a:r>
              <a:rPr lang="en-US" dirty="0"/>
              <a:t>:</a:t>
            </a:r>
          </a:p>
          <a:p>
            <a:pPr marL="742950" lvl="1" indent="-285750" algn="l">
              <a:buFont typeface="Arial" panose="020B0504020202020204" pitchFamily="34" charset="0"/>
              <a:buChar char="•"/>
            </a:pPr>
            <a:r>
              <a:rPr lang="en-US" dirty="0"/>
              <a:t>Input fields for student details (name, course, contact).</a:t>
            </a:r>
          </a:p>
          <a:p>
            <a:pPr algn="l"/>
            <a:r>
              <a:rPr lang="en-US" dirty="0"/>
              <a:t>• </a:t>
            </a:r>
            <a:r>
              <a:rPr lang="en-US" b="1" dirty="0"/>
              <a:t>Error Handling</a:t>
            </a:r>
            <a:r>
              <a:rPr lang="en-US" dirty="0"/>
              <a:t>:</a:t>
            </a:r>
          </a:p>
          <a:p>
            <a:pPr marL="742950" lvl="1" indent="-285750" algn="l">
              <a:buFont typeface="Arial" panose="020B0504020202020204" pitchFamily="34" charset="0"/>
              <a:buChar char="•"/>
            </a:pPr>
            <a:r>
              <a:rPr lang="en-US" dirty="0"/>
              <a:t>User-friendly error messages for input validation.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52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8B6E23-8493-4A0F-9409-1BB1B3567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9238EC-3EDA-4FF6-9F43-081294A93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9524"/>
            <a:ext cx="12192000" cy="6105524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993D4D-98B3-40A7-986E-15AB6E631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33183"/>
            <a:ext cx="9144000" cy="92421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Conclusion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91789B51-90C6-4A59-DE35-4867A549A5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2842590"/>
              </p:ext>
            </p:extLst>
          </p:nvPr>
        </p:nvGraphicFramePr>
        <p:xfrm>
          <a:off x="1524000" y="2286000"/>
          <a:ext cx="91440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587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84039B-8CF9-47CD-8F02-B1DBD5E75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Question mark against red wall">
            <a:extLst>
              <a:ext uri="{FF2B5EF4-FFF2-40B4-BE49-F238E27FC236}">
                <a16:creationId xmlns:a16="http://schemas.microsoft.com/office/drawing/2014/main" id="{534DEFD4-D2F1-4619-324F-9B15AD6573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025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8D8C7A8-9E05-4465-8B1B-577C9F1DB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779221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62000" y="747059"/>
            <a:ext cx="5989320" cy="27629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62000" y="3810000"/>
            <a:ext cx="5989320" cy="1524000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buNone/>
            </a:pPr>
            <a:r>
              <a:rPr lang="en-US" sz="2400">
                <a:solidFill>
                  <a:schemeClr val="bg1"/>
                </a:solidFill>
              </a:rPr>
              <a:t>• Open floor for any questions from the audience</a:t>
            </a:r>
          </a:p>
        </p:txBody>
      </p:sp>
    </p:spTree>
    <p:extLst>
      <p:ext uri="{BB962C8B-B14F-4D97-AF65-F5344CB8AC3E}">
        <p14:creationId xmlns:p14="http://schemas.microsoft.com/office/powerpoint/2010/main" val="1506195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D786-B1F3-3BA0-8F15-612413BA6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74" y="2759242"/>
            <a:ext cx="10453357" cy="2027883"/>
          </a:xfrm>
        </p:spPr>
        <p:txBody>
          <a:bodyPr>
            <a:normAutofit fontScale="90000"/>
          </a:bodyPr>
          <a:lstStyle/>
          <a:p>
            <a:r>
              <a:rPr lang="en-IN" sz="13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5128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F37EE88-E359-4E69-A072-9959A84E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6000" y="1517650"/>
            <a:ext cx="4565650" cy="1344613"/>
          </a:xfrm>
        </p:spPr>
        <p:txBody>
          <a:bodyPr>
            <a:normAutofit/>
          </a:bodyPr>
          <a:lstStyle/>
          <a:p>
            <a:r>
              <a:rPr lang="en-US" dirty="0"/>
              <a:t>Key Features</a:t>
            </a:r>
          </a:p>
        </p:txBody>
      </p:sp>
      <p:pic>
        <p:nvPicPr>
          <p:cNvPr id="6" name="Picture 5" descr="Key on a blueprint for a house">
            <a:extLst>
              <a:ext uri="{FF2B5EF4-FFF2-40B4-BE49-F238E27FC236}">
                <a16:creationId xmlns:a16="http://schemas.microsoft.com/office/drawing/2014/main" id="{56957150-ED89-1EDB-444F-3E703BE1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77" r="5252" b="4"/>
          <a:stretch/>
        </p:blipFill>
        <p:spPr>
          <a:xfrm>
            <a:off x="20" y="758953"/>
            <a:ext cx="5333979" cy="5335854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5998" y="2970213"/>
            <a:ext cx="4565651" cy="31257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• Unique ID generation for each student </a:t>
            </a:r>
            <a:endParaRPr lang="en-US"/>
          </a:p>
          <a:p>
            <a:pPr marL="0" lvl="0" indent="0">
              <a:buNone/>
            </a:pPr>
            <a:r>
              <a:rPr lang="en-US" dirty="0"/>
              <a:t>• Data protection for personal use, ensuring efficient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441765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792EA91-3BEC-413E-9CC0-329F1915E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qua and green fractal background like floral petal">
            <a:extLst>
              <a:ext uri="{FF2B5EF4-FFF2-40B4-BE49-F238E27FC236}">
                <a16:creationId xmlns:a16="http://schemas.microsoft.com/office/drawing/2014/main" id="{EEA787B6-94BD-D221-2D18-6FD4C2C8BD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19" b="18281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97C0394-A9D4-466F-A671-B2752CC7F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2919"/>
            <a:ext cx="12191999" cy="411479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56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51106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62000" y="779915"/>
            <a:ext cx="3908996" cy="5337050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• </a:t>
            </a:r>
            <a:r>
              <a:rPr lang="en-US" dirty="0"/>
              <a:t>Objective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B9AD55E1-657B-3E25-DB49-31A43A5574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9537188"/>
              </p:ext>
            </p:extLst>
          </p:nvPr>
        </p:nvGraphicFramePr>
        <p:xfrm>
          <a:off x="5416298" y="758951"/>
          <a:ext cx="5980170" cy="5337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216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05B437B7-8977-4FCB-A046-84E7F8E29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2262" y="862005"/>
            <a:ext cx="4579288" cy="27969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• </a:t>
            </a:r>
            <a:r>
              <a:rPr lang="en-US" sz="6000" dirty="0"/>
              <a:t>Scope</a:t>
            </a:r>
            <a:endParaRPr lang="en-US"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694427" y="3866316"/>
            <a:ext cx="5715099" cy="1524000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buNone/>
            </a:pPr>
            <a:r>
              <a:rPr lang="en-US" sz="2400" dirty="0"/>
              <a:t>• Applicable in schools, colleges, and coaching institutes</a:t>
            </a:r>
          </a:p>
        </p:txBody>
      </p:sp>
      <p:pic>
        <p:nvPicPr>
          <p:cNvPr id="8" name="Graphic 7" descr="Schoolhouse">
            <a:extLst>
              <a:ext uri="{FF2B5EF4-FFF2-40B4-BE49-F238E27FC236}">
                <a16:creationId xmlns:a16="http://schemas.microsoft.com/office/drawing/2014/main" id="{4E6A3EDE-0F0F-03CA-2C19-9056FEB23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615" y="1137236"/>
            <a:ext cx="4579288" cy="457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77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792EA91-3BEC-413E-9CC0-329F1915E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nstruction work tools">
            <a:extLst>
              <a:ext uri="{FF2B5EF4-FFF2-40B4-BE49-F238E27FC236}">
                <a16:creationId xmlns:a16="http://schemas.microsoft.com/office/drawing/2014/main" id="{1F5F2508-4A99-8E92-C436-4CC8B72B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65" b="7865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97C0394-A9D4-466F-A671-B2752CC7F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2919"/>
            <a:ext cx="12191999" cy="411479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56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Hardware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3002319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F37EE88-E359-4E69-A072-9959A84E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6000" y="1517650"/>
            <a:ext cx="4565650" cy="1344613"/>
          </a:xfrm>
        </p:spPr>
        <p:txBody>
          <a:bodyPr>
            <a:normAutofit/>
          </a:bodyPr>
          <a:lstStyle/>
          <a:p>
            <a:r>
              <a:rPr lang="en-US" dirty="0"/>
              <a:t>Minimum Specifications</a:t>
            </a:r>
          </a:p>
        </p:txBody>
      </p:sp>
      <p:pic>
        <p:nvPicPr>
          <p:cNvPr id="6" name="Picture 5" descr="Circuit board">
            <a:extLst>
              <a:ext uri="{FF2B5EF4-FFF2-40B4-BE49-F238E27FC236}">
                <a16:creationId xmlns:a16="http://schemas.microsoft.com/office/drawing/2014/main" id="{EBED697C-C800-3615-113A-D5016B5046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22" r="4447" b="-8"/>
          <a:stretch/>
        </p:blipFill>
        <p:spPr>
          <a:xfrm>
            <a:off x="20" y="758953"/>
            <a:ext cx="5333979" cy="5335854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5998" y="2970213"/>
            <a:ext cx="4565651" cy="31257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• Pentium 4 processor or higher </a:t>
            </a:r>
            <a:endParaRPr lang="en-US"/>
          </a:p>
          <a:p>
            <a:pPr marL="0" lvl="0" indent="0">
              <a:buNone/>
            </a:pPr>
            <a:r>
              <a:rPr lang="en-US" dirty="0"/>
              <a:t>• 128 MB RAM or above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>
                <a:ea typeface="+mn-lt"/>
                <a:cs typeface="+mn-lt"/>
              </a:rPr>
              <a:t>40 GB hard disk space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• Mouse and keyboard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455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63464" y="755650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Software Requirements</a:t>
            </a: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FE1C9C5A-4316-1DD9-E941-E3777D6FF0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47" r="42227" b="-3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17212" y="2207969"/>
            <a:ext cx="6674786" cy="3884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• Operating</a:t>
            </a:r>
            <a:r>
              <a:rPr lang="en-US" dirty="0"/>
              <a:t> Systems: Windows 8/9/10/11</a:t>
            </a:r>
          </a:p>
          <a:p>
            <a:pPr marL="0" indent="0">
              <a:buNone/>
            </a:pPr>
            <a:r>
              <a:rPr lang="en-US" dirty="0"/>
              <a:t>•</a:t>
            </a:r>
            <a:r>
              <a:rPr lang="en-US" dirty="0">
                <a:ea typeface="+mn-lt"/>
                <a:cs typeface="+mn-lt"/>
              </a:rPr>
              <a:t> Development Tools:</a:t>
            </a:r>
          </a:p>
          <a:p>
            <a:pPr marL="0" indent="0">
              <a:buNone/>
            </a:pPr>
            <a:r>
              <a:rPr lang="en-US" dirty="0"/>
              <a:t> • </a:t>
            </a:r>
            <a:r>
              <a:rPr lang="en-US" dirty="0">
                <a:ea typeface="+mn-lt"/>
                <a:cs typeface="+mn-lt"/>
              </a:rPr>
              <a:t>Python Interpreter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 • </a:t>
            </a:r>
            <a:r>
              <a:rPr lang="en-US" dirty="0">
                <a:ea typeface="+mn-lt"/>
                <a:cs typeface="+mn-lt"/>
              </a:rPr>
              <a:t>Visual Studio Code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 • </a:t>
            </a:r>
            <a:r>
              <a:rPr lang="en-US" dirty="0">
                <a:ea typeface="+mn-lt"/>
                <a:cs typeface="+mn-lt"/>
              </a:rPr>
              <a:t>XAMPP or MySQL Workbench for                               database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989607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296</Words>
  <Application>Microsoft Office PowerPoint</Application>
  <PresentationFormat>Widescreen</PresentationFormat>
  <Paragraphs>61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Aharoni</vt:lpstr>
      <vt:lpstr>Arial</vt:lpstr>
      <vt:lpstr>Avenir Next LT Pro</vt:lpstr>
      <vt:lpstr>PrismaticVTI</vt:lpstr>
      <vt:lpstr>Student Management System</vt:lpstr>
      <vt:lpstr>Abstract</vt:lpstr>
      <vt:lpstr>Key Features</vt:lpstr>
      <vt:lpstr>Introduction</vt:lpstr>
      <vt:lpstr>• Objective</vt:lpstr>
      <vt:lpstr>• Scope</vt:lpstr>
      <vt:lpstr>Hardware Requirements</vt:lpstr>
      <vt:lpstr>Minimum Specifications</vt:lpstr>
      <vt:lpstr>Software Requirements</vt:lpstr>
      <vt:lpstr>Technical Description</vt:lpstr>
      <vt:lpstr>Diagram:-</vt:lpstr>
      <vt:lpstr>ER Diagram:- </vt:lpstr>
      <vt:lpstr>Use Diagram:-</vt:lpstr>
      <vt:lpstr>Flow Chart:-</vt:lpstr>
      <vt:lpstr>Snapshots:-</vt:lpstr>
      <vt:lpstr>Add New Details:</vt:lpstr>
      <vt:lpstr>After Submitting Details :</vt:lpstr>
      <vt:lpstr>View Details:</vt:lpstr>
      <vt:lpstr>PowerPoint Presentation</vt:lpstr>
      <vt:lpstr>Update Details</vt:lpstr>
      <vt:lpstr>PowerPoint Presentation</vt:lpstr>
      <vt:lpstr>After Update Details:</vt:lpstr>
      <vt:lpstr>Delete Details:</vt:lpstr>
      <vt:lpstr>After Delete Details:</vt:lpstr>
      <vt:lpstr>Key Features of the System</vt:lpstr>
      <vt:lpstr>Conclusion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Devang Bhuvad</cp:lastModifiedBy>
  <cp:revision>311</cp:revision>
  <dcterms:created xsi:type="dcterms:W3CDTF">2024-10-23T19:12:06Z</dcterms:created>
  <dcterms:modified xsi:type="dcterms:W3CDTF">2024-10-26T04:11:02Z</dcterms:modified>
</cp:coreProperties>
</file>